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75" r:id="rId3"/>
    <p:sldMasterId id="2147483677" r:id="rId4"/>
    <p:sldMasterId id="2147483679" r:id="rId5"/>
  </p:sldMasterIdLst>
  <p:notesMasterIdLst>
    <p:notesMasterId r:id="rId36"/>
  </p:notesMasterIdLst>
  <p:sldIdLst>
    <p:sldId id="256" r:id="rId6"/>
    <p:sldId id="286" r:id="rId7"/>
    <p:sldId id="332" r:id="rId8"/>
    <p:sldId id="335" r:id="rId9"/>
    <p:sldId id="334" r:id="rId10"/>
    <p:sldId id="333" r:id="rId11"/>
    <p:sldId id="353" r:id="rId12"/>
    <p:sldId id="354" r:id="rId13"/>
    <p:sldId id="336" r:id="rId14"/>
    <p:sldId id="337" r:id="rId15"/>
    <p:sldId id="357" r:id="rId16"/>
    <p:sldId id="338" r:id="rId17"/>
    <p:sldId id="339" r:id="rId18"/>
    <p:sldId id="340" r:id="rId19"/>
    <p:sldId id="341" r:id="rId20"/>
    <p:sldId id="342" r:id="rId21"/>
    <p:sldId id="355" r:id="rId22"/>
    <p:sldId id="344" r:id="rId23"/>
    <p:sldId id="349" r:id="rId24"/>
    <p:sldId id="358" r:id="rId25"/>
    <p:sldId id="359" r:id="rId26"/>
    <p:sldId id="362" r:id="rId27"/>
    <p:sldId id="363" r:id="rId28"/>
    <p:sldId id="364" r:id="rId29"/>
    <p:sldId id="345" r:id="rId30"/>
    <p:sldId id="347" r:id="rId31"/>
    <p:sldId id="346" r:id="rId32"/>
    <p:sldId id="351" r:id="rId33"/>
    <p:sldId id="348" r:id="rId34"/>
    <p:sldId id="28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CFCF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1F838-BEF4-41B3-B1A1-AF60727B602D}" type="datetimeFigureOut">
              <a:rPr lang="en-GB" smtClean="0"/>
              <a:t>08/04/2015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12004-8ADB-4A08-B7EA-88F6730B9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35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get logs from </a:t>
            </a:r>
            <a:r>
              <a:rPr lang="en-GB" dirty="0" err="1" smtClean="0"/>
              <a:t>ciprb</a:t>
            </a:r>
            <a:r>
              <a:rPr lang="en-GB" dirty="0" smtClean="0"/>
              <a:t> and DF</a:t>
            </a:r>
            <a:r>
              <a:rPr lang="en-GB" baseline="0" dirty="0" smtClean="0"/>
              <a:t> for template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318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Internal team perspective important – we don’t come at this clean but with our own</a:t>
            </a:r>
            <a:r>
              <a:rPr lang="en-GB" baseline="0" dirty="0" smtClean="0"/>
              <a:t> experience, and hence also perspective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12004-8ADB-4A08-B7EA-88F6730B90B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0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 sl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89293D-6374-4E07-AD2C-0525070A5617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8AA09-50A2-45F4-ACBF-1E25CEFB7C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9293D-6374-4E07-AD2C-0525070A5617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8AA09-50A2-45F4-ACBF-1E25CEFB7C6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96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42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84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073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87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968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95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267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612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99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02757-9A44-433A-A642-D85409BAAF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15EA2-3B35-4515-82B3-C31136EAEFD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02757-9A44-433A-A642-D85409BAAF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15EA2-3B35-4515-82B3-C31136EAEFD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02757-9A44-433A-A642-D85409BAAF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4/8/2015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15EA2-3B35-4515-82B3-C31136EAEFD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Title sl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A89293D-6374-4E07-AD2C-0525070A5617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0438" y="62150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58AA09-50A2-45F4-ACBF-1E25CEFB7C6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949280"/>
            <a:ext cx="2619375" cy="428625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6588224" y="6235600"/>
            <a:ext cx="2016224" cy="433760"/>
          </a:xfrm>
          <a:prstGeom prst="rect">
            <a:avLst/>
          </a:prstGeom>
          <a:solidFill>
            <a:srgbClr val="CF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706347"/>
            <a:ext cx="2704830" cy="9144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med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01343-A699-437A-9869-8B8CA963D94F}" type="datetimeFigureOut">
              <a:rPr lang="en-GB" smtClean="0"/>
              <a:pPr/>
              <a:t>08/04/2015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C6698-AA1E-42AC-B921-6C2CF71179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4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Gene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4D4B1E-1855-4D3C-BB0B-97B2D5B149B6}" type="datetimeFigureOut">
              <a:rPr lang="en-US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4/8/2015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EB2EA3-854F-4157-AF18-0B9B91CA1C19}" type="slidenum">
              <a:rPr lang="en-GB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Gene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4D4B1E-1855-4D3C-BB0B-97B2D5B149B6}" type="datetimeFigureOut">
              <a:rPr lang="en-US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4/8/2015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EB2EA3-854F-4157-AF18-0B9B91CA1C19}" type="slidenum">
              <a:rPr lang="en-GB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Gene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4D4B1E-1855-4D3C-BB0B-97B2D5B149B6}" type="datetimeFigureOut">
              <a:rPr lang="en-US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4/8/2015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EB2EA3-854F-4157-AF18-0B9B91CA1C19}" type="slidenum">
              <a:rPr lang="en-GB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060909"/>
          </a:xfrm>
        </p:spPr>
        <p:txBody>
          <a:bodyPr/>
          <a:lstStyle/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ENABLING DATA </a:t>
            </a:r>
            <a:r>
              <a:rPr lang="en-GB" dirty="0" smtClean="0"/>
              <a:t>LINKAGE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TO MAXIMISE THE VALUE OF PUBLIC HEALTH RESEARCH DATA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214686"/>
            <a:ext cx="7704856" cy="2014514"/>
          </a:xfrm>
        </p:spPr>
        <p:txBody>
          <a:bodyPr/>
          <a:lstStyle/>
          <a:p>
            <a:endParaRPr lang="en-GB" sz="1800" dirty="0" smtClean="0"/>
          </a:p>
          <a:p>
            <a:r>
              <a:rPr lang="en-GB" sz="1800" dirty="0" smtClean="0"/>
              <a:t>Presentation of </a:t>
            </a:r>
            <a:r>
              <a:rPr lang="en-GB" sz="1800" dirty="0"/>
              <a:t>f</a:t>
            </a:r>
            <a:r>
              <a:rPr lang="en-GB" sz="1800" dirty="0" smtClean="0"/>
              <a:t>indings to the Public Health Research Data Forum</a:t>
            </a:r>
          </a:p>
          <a:p>
            <a:endParaRPr lang="en-GB" sz="1800" dirty="0" smtClean="0"/>
          </a:p>
          <a:p>
            <a:r>
              <a:rPr lang="en-GB" sz="1600" dirty="0" smtClean="0"/>
              <a:t>University of the West of England, Bristol</a:t>
            </a:r>
          </a:p>
          <a:p>
            <a:r>
              <a:rPr lang="en-GB" sz="1600" dirty="0" smtClean="0"/>
              <a:t>DataFirst, University of Cape Town                      </a:t>
            </a:r>
          </a:p>
          <a:p>
            <a:r>
              <a:rPr lang="en-GB" sz="1600" dirty="0" smtClean="0"/>
              <a:t>CIPRB, Dhaka</a:t>
            </a:r>
            <a:r>
              <a:rPr lang="en-GB" sz="1600" b="1" dirty="0" smtClean="0"/>
              <a:t> </a:t>
            </a:r>
            <a:endParaRPr lang="en-GB" sz="1600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500438" y="62150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58AA09-50A2-45F4-ACBF-1E25CEFB7C62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949280"/>
            <a:ext cx="2619375" cy="4286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588224" y="6235600"/>
            <a:ext cx="2016224" cy="433760"/>
          </a:xfrm>
          <a:prstGeom prst="rect">
            <a:avLst/>
          </a:prstGeom>
          <a:solidFill>
            <a:srgbClr val="CF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706347"/>
            <a:ext cx="2704830" cy="91449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Aims and methods of the project</a:t>
            </a:r>
          </a:p>
          <a:p>
            <a:r>
              <a:rPr lang="en-GB" dirty="0" smtClean="0"/>
              <a:t>Key findings</a:t>
            </a:r>
          </a:p>
          <a:p>
            <a:r>
              <a:rPr lang="en-GB" dirty="0" smtClean="0"/>
              <a:t>The HIC experience</a:t>
            </a:r>
          </a:p>
          <a:p>
            <a:r>
              <a:rPr lang="en-GB" dirty="0" smtClean="0"/>
              <a:t>The LMIC experience</a:t>
            </a:r>
          </a:p>
          <a:p>
            <a:r>
              <a:rPr lang="en-GB" dirty="0" smtClean="0"/>
              <a:t>Recommendations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 of presentation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95936" y="6550223"/>
            <a:ext cx="1226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Introduction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0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data linkage could boost public health research</a:t>
            </a:r>
          </a:p>
          <a:p>
            <a:r>
              <a:rPr lang="en-GB" dirty="0" smtClean="0"/>
              <a:t>the barriers to useful data linkage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Aim: to investigate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83782" y="6550223"/>
            <a:ext cx="2250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Objectives and methods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8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“to </a:t>
            </a:r>
            <a:r>
              <a:rPr lang="en-GB" dirty="0"/>
              <a:t>produce a synthesis fully grounded in both theory and empirical evidence to generate </a:t>
            </a:r>
            <a:r>
              <a:rPr lang="en-GB" dirty="0" smtClean="0"/>
              <a:t>recommendations and practical </a:t>
            </a:r>
            <a:r>
              <a:rPr lang="en-GB" dirty="0"/>
              <a:t>guidelines for short- and long-term public health data </a:t>
            </a:r>
            <a:r>
              <a:rPr lang="en-GB" dirty="0" smtClean="0"/>
              <a:t>strategies”</a:t>
            </a:r>
          </a:p>
          <a:p>
            <a:pPr lvl="2"/>
            <a:r>
              <a:rPr lang="en-GB" u="sng" dirty="0" smtClean="0"/>
              <a:t>practical</a:t>
            </a:r>
            <a:r>
              <a:rPr lang="en-GB" dirty="0" smtClean="0"/>
              <a:t> and </a:t>
            </a:r>
            <a:r>
              <a:rPr lang="en-GB" u="sng" dirty="0" smtClean="0"/>
              <a:t>useful</a:t>
            </a:r>
            <a:r>
              <a:rPr lang="en-GB" dirty="0" smtClean="0"/>
              <a:t> rather than exhaustive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83782" y="6550223"/>
            <a:ext cx="2250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Objectives and methods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4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4784"/>
            <a:ext cx="8507288" cy="4525963"/>
          </a:xfrm>
        </p:spPr>
        <p:txBody>
          <a:bodyPr/>
          <a:lstStyle/>
          <a:p>
            <a:r>
              <a:rPr lang="en-GB" dirty="0" smtClean="0"/>
              <a:t>Faculties of business and health, UWE</a:t>
            </a:r>
          </a:p>
          <a:p>
            <a:r>
              <a:rPr lang="en-GB" dirty="0" err="1" smtClean="0"/>
              <a:t>DataFirst</a:t>
            </a:r>
            <a:r>
              <a:rPr lang="en-GB" dirty="0" smtClean="0"/>
              <a:t>, </a:t>
            </a:r>
            <a:r>
              <a:rPr lang="en-GB" dirty="0" smtClean="0"/>
              <a:t>University of Cape Town</a:t>
            </a:r>
            <a:endParaRPr lang="en-GB" dirty="0" smtClean="0"/>
          </a:p>
          <a:p>
            <a:r>
              <a:rPr lang="en-GB" dirty="0" smtClean="0"/>
              <a:t>Centre for Injury Prevention Research, Bangladesh</a:t>
            </a:r>
          </a:p>
          <a:p>
            <a:pPr lvl="3"/>
            <a:endParaRPr lang="en-GB" dirty="0" smtClean="0"/>
          </a:p>
          <a:p>
            <a:pPr lvl="1"/>
            <a:r>
              <a:rPr lang="en-GB" dirty="0" smtClean="0"/>
              <a:t>Mix of expertise in data access, socioeconomic data, and public health and clinical data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Project team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83782" y="6550223"/>
            <a:ext cx="2250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Objectives and methods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31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non-systematic literature review</a:t>
            </a:r>
          </a:p>
          <a:p>
            <a:pPr lvl="1"/>
            <a:r>
              <a:rPr lang="en-GB" dirty="0" smtClean="0"/>
              <a:t>including conference presentations</a:t>
            </a:r>
          </a:p>
          <a:p>
            <a:r>
              <a:rPr lang="en-GB" dirty="0" smtClean="0"/>
              <a:t>formal and informal interviews</a:t>
            </a:r>
          </a:p>
          <a:p>
            <a:r>
              <a:rPr lang="en-GB" dirty="0" smtClean="0"/>
              <a:t>case study examples</a:t>
            </a:r>
          </a:p>
          <a:p>
            <a:r>
              <a:rPr lang="en-GB" dirty="0" smtClean="0"/>
              <a:t>internal team perspective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483782" y="6550223"/>
            <a:ext cx="2250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Objectives and methods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1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3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Change the tone of the debate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Data should not be used for research or linked unless it can be done safely and securely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GB" dirty="0" smtClean="0"/>
              <a:t>Data should be available for research and linking unless it cannot be done safely and securely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29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Change the tone of the debate</a:t>
            </a:r>
          </a:p>
          <a:p>
            <a:pPr marL="0" indent="0">
              <a:buNone/>
            </a:pPr>
            <a:endParaRPr lang="en-GB" dirty="0" smtClean="0"/>
          </a:p>
          <a:p>
            <a:pPr lvl="2"/>
            <a:r>
              <a:rPr lang="en-GB" dirty="0" smtClean="0"/>
              <a:t>default closed → default open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</a:t>
            </a:r>
            <a:r>
              <a:rPr lang="en-GB" dirty="0" smtClean="0"/>
              <a:t>. Policy decisions need to be more evidence-based</a:t>
            </a:r>
          </a:p>
          <a:p>
            <a:endParaRPr lang="en-GB" dirty="0" smtClean="0"/>
          </a:p>
          <a:p>
            <a:pPr lvl="2"/>
            <a:r>
              <a:rPr lang="en-GB" dirty="0" smtClean="0"/>
              <a:t>research data use is safe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</a:t>
            </a:r>
            <a:r>
              <a:rPr lang="en-GB" dirty="0" smtClean="0"/>
              <a:t>. Policy decisions need to be more evidence-based</a:t>
            </a:r>
          </a:p>
          <a:p>
            <a:endParaRPr lang="en-GB" dirty="0" smtClean="0"/>
          </a:p>
          <a:p>
            <a:pPr lvl="2"/>
            <a:r>
              <a:rPr lang="en-GB" dirty="0" smtClean="0"/>
              <a:t>‘intruder’ model → ‘idiot’ model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9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</a:t>
            </a:r>
            <a:r>
              <a:rPr lang="en-GB" dirty="0" smtClean="0"/>
              <a:t>. Narrow informed consent is not enough for good epidemiological research</a:t>
            </a:r>
          </a:p>
          <a:p>
            <a:endParaRPr lang="en-GB" dirty="0"/>
          </a:p>
          <a:p>
            <a:pPr lvl="2"/>
            <a:r>
              <a:rPr lang="en-GB" dirty="0" smtClean="0"/>
              <a:t>broad consent supported by public/researchers</a:t>
            </a:r>
          </a:p>
          <a:p>
            <a:pPr lvl="2"/>
            <a:r>
              <a:rPr lang="en-GB" dirty="0" smtClean="0"/>
              <a:t>where broad consent not feasible, we know how to manage the social contract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4</a:t>
            </a:r>
            <a:r>
              <a:rPr lang="en-GB" dirty="0" smtClean="0"/>
              <a:t>. Maintaining good relationships is the key</a:t>
            </a:r>
          </a:p>
          <a:p>
            <a:pPr marL="0" indent="0">
              <a:buNone/>
            </a:pPr>
            <a:endParaRPr lang="en-GB" dirty="0" smtClean="0"/>
          </a:p>
          <a:p>
            <a:pPr lvl="2"/>
            <a:r>
              <a:rPr lang="en-GB" dirty="0" smtClean="0"/>
              <a:t>relationships with </a:t>
            </a:r>
            <a:r>
              <a:rPr lang="en-GB" dirty="0" smtClean="0"/>
              <a:t>everyone: data depositors, ethics committees, general public, researchers</a:t>
            </a:r>
          </a:p>
          <a:p>
            <a:pPr lvl="2"/>
            <a:r>
              <a:rPr lang="en-GB" dirty="0" smtClean="0"/>
              <a:t>early planning with stakeholders vital</a:t>
            </a:r>
          </a:p>
          <a:p>
            <a:pPr lvl="3"/>
            <a:r>
              <a:rPr lang="en-GB" dirty="0" smtClean="0"/>
              <a:t>especially for strategic projects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</a:t>
            </a:r>
            <a:r>
              <a:rPr lang="en-GB" dirty="0" smtClean="0"/>
              <a:t>. Incentives to manage and share data are weak</a:t>
            </a:r>
          </a:p>
          <a:p>
            <a:endParaRPr lang="en-GB" dirty="0"/>
          </a:p>
          <a:p>
            <a:pPr lvl="2"/>
            <a:r>
              <a:rPr lang="en-GB" dirty="0" smtClean="0"/>
              <a:t>funding bodies have some responsibility</a:t>
            </a:r>
          </a:p>
          <a:p>
            <a:pPr lvl="2"/>
            <a:r>
              <a:rPr lang="en-GB" dirty="0" smtClean="0"/>
              <a:t>the research community </a:t>
            </a:r>
            <a:r>
              <a:rPr lang="en-GB" dirty="0" smtClean="0"/>
              <a:t>needs to consider its role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6</a:t>
            </a:r>
            <a:r>
              <a:rPr lang="en-GB" dirty="0" smtClean="0"/>
              <a:t>. Different things matter in difference places</a:t>
            </a:r>
          </a:p>
          <a:p>
            <a:endParaRPr lang="en-GB" dirty="0"/>
          </a:p>
          <a:p>
            <a:pPr lvl="2"/>
            <a:r>
              <a:rPr lang="en-GB" dirty="0" smtClean="0"/>
              <a:t>A hierarchy of problems?</a:t>
            </a:r>
          </a:p>
          <a:p>
            <a:pPr lvl="3"/>
            <a:r>
              <a:rPr lang="en-GB" dirty="0" smtClean="0"/>
              <a:t>data</a:t>
            </a:r>
          </a:p>
          <a:p>
            <a:pPr lvl="3"/>
            <a:r>
              <a:rPr lang="en-GB" dirty="0" smtClean="0"/>
              <a:t>organisation</a:t>
            </a:r>
          </a:p>
          <a:p>
            <a:pPr lvl="3"/>
            <a:r>
              <a:rPr lang="en-GB" dirty="0" smtClean="0"/>
              <a:t>institutions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findings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80715" y="6550223"/>
            <a:ext cx="1257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Key findings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 issues exist</a:t>
            </a:r>
          </a:p>
          <a:p>
            <a:r>
              <a:rPr lang="en-GB" dirty="0" smtClean="0"/>
              <a:t>Dominated by institutional issues</a:t>
            </a:r>
          </a:p>
          <a:p>
            <a:pPr lvl="1"/>
            <a:r>
              <a:rPr lang="en-GB" dirty="0" smtClean="0"/>
              <a:t>relationships with data depositors/ethics committees</a:t>
            </a:r>
          </a:p>
          <a:p>
            <a:pPr lvl="1"/>
            <a:r>
              <a:rPr lang="en-GB" dirty="0" smtClean="0"/>
              <a:t>public acceptability</a:t>
            </a:r>
          </a:p>
          <a:p>
            <a:pPr lvl="1"/>
            <a:r>
              <a:rPr lang="en-GB" dirty="0" smtClean="0"/>
              <a:t>unrealistic risk-assessment, worst-case scenario planning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HIC experience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686567" y="6550223"/>
            <a:ext cx="184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The HIC experience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3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works: stakeholder management</a:t>
            </a:r>
          </a:p>
          <a:p>
            <a:pPr lvl="1"/>
            <a:r>
              <a:rPr lang="en-GB" dirty="0" smtClean="0"/>
              <a:t>early planning</a:t>
            </a:r>
          </a:p>
          <a:p>
            <a:pPr lvl="1"/>
            <a:r>
              <a:rPr lang="en-GB" dirty="0" smtClean="0"/>
              <a:t>education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HIC experience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686567" y="6550223"/>
            <a:ext cx="184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The HIC experience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9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Dominated by operational and quality issues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LMIC experience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622446" y="6550223"/>
            <a:ext cx="1973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The LMIC experience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Operational issues: access to health data</a:t>
            </a:r>
          </a:p>
          <a:p>
            <a:pPr lvl="1"/>
            <a:r>
              <a:rPr lang="en-GB" sz="2000" dirty="0" smtClean="0"/>
              <a:t>Publicly funded health data held by state research institutes, universities only available to research collaborators</a:t>
            </a:r>
          </a:p>
          <a:p>
            <a:pPr lvl="1"/>
            <a:r>
              <a:rPr lang="en-GB" sz="2000" dirty="0" smtClean="0"/>
              <a:t>No data sharing requirement from national funding bodies</a:t>
            </a:r>
          </a:p>
          <a:p>
            <a:pPr lvl="1"/>
            <a:r>
              <a:rPr lang="en-GB" sz="2000" dirty="0" smtClean="0"/>
              <a:t>Data sharing requirements of international funders not enforced</a:t>
            </a:r>
          </a:p>
          <a:p>
            <a:r>
              <a:rPr lang="en-GB" sz="2400" dirty="0"/>
              <a:t>No critical mass of researchers engaged in quantitative research – rather “pools of expertise”</a:t>
            </a:r>
          </a:p>
          <a:p>
            <a:endParaRPr lang="en-GB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LMIC experience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622446" y="6550223"/>
            <a:ext cx="1973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The LMIC experience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01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The base situation</a:t>
            </a:r>
          </a:p>
          <a:p>
            <a:pPr lvl="1"/>
            <a:r>
              <a:rPr lang="en-ZA" dirty="0" smtClean="0"/>
              <a:t>We have useful, linkable data</a:t>
            </a:r>
          </a:p>
          <a:p>
            <a:pPr lvl="1"/>
            <a:r>
              <a:rPr lang="en-ZA" dirty="0" smtClean="0"/>
              <a:t>ADHSS, other household survey, hospital information systems, civil registration, laboratory data, drug dispensation, encounters, episodic data, social grants and schools</a:t>
            </a:r>
          </a:p>
          <a:p>
            <a:pPr marL="457200" lvl="1" indent="0">
              <a:buNone/>
            </a:pPr>
            <a:endParaRPr lang="en-Z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LMIC experience in SA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48849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What data linkage has there been?</a:t>
            </a:r>
          </a:p>
          <a:p>
            <a:pPr lvl="1"/>
            <a:r>
              <a:rPr lang="en-ZA" dirty="0" smtClean="0"/>
              <a:t>ADHSS to civil registration systems, clinical data (PHCU, HIV/AIDS, hypertension clinics)</a:t>
            </a:r>
          </a:p>
          <a:p>
            <a:pPr lvl="1"/>
            <a:r>
              <a:rPr lang="en-ZA" dirty="0" smtClean="0"/>
              <a:t>Data harmonisation project</a:t>
            </a:r>
          </a:p>
          <a:p>
            <a:pPr lvl="1"/>
            <a:r>
              <a:rPr lang="en-ZA" dirty="0" smtClean="0"/>
              <a:t>HIV cohort data to national population registers</a:t>
            </a:r>
          </a:p>
          <a:p>
            <a:pPr marL="457200" lvl="1" indent="0">
              <a:buNone/>
            </a:pPr>
            <a:endParaRPr lang="en-Z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LMIC experience in SA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27465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Operational Barriers</a:t>
            </a:r>
          </a:p>
          <a:p>
            <a:pPr lvl="1"/>
            <a:r>
              <a:rPr lang="en-GB" dirty="0" smtClean="0"/>
              <a:t>High level data skills and database management skills rare</a:t>
            </a:r>
          </a:p>
          <a:p>
            <a:pPr lvl="1"/>
            <a:r>
              <a:rPr lang="en-GB" dirty="0" smtClean="0"/>
              <a:t>Outsourcing of complex information system management</a:t>
            </a:r>
          </a:p>
          <a:p>
            <a:pPr lvl="1"/>
            <a:r>
              <a:rPr lang="en-GB" dirty="0" smtClean="0"/>
              <a:t>Pay scale issues and incentives, public vs private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LMIC experience in SA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622446" y="6550223"/>
            <a:ext cx="1973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The LMIC experience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9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Statistical Barriers</a:t>
            </a:r>
          </a:p>
          <a:p>
            <a:pPr lvl="1"/>
            <a:r>
              <a:rPr lang="en-ZA" dirty="0" smtClean="0"/>
              <a:t>ID numbers not always available</a:t>
            </a:r>
          </a:p>
          <a:p>
            <a:pPr lvl="1"/>
            <a:r>
              <a:rPr lang="en-GB" dirty="0"/>
              <a:t>ID number penetration correlated with individual </a:t>
            </a:r>
            <a:r>
              <a:rPr lang="en-GB" dirty="0" smtClean="0"/>
              <a:t>characteristics</a:t>
            </a:r>
            <a:endParaRPr lang="en-ZA" dirty="0" smtClean="0"/>
          </a:p>
          <a:p>
            <a:pPr lvl="1"/>
            <a:r>
              <a:rPr lang="en-ZA" dirty="0" smtClean="0"/>
              <a:t>Probabilistic matching issues: date of birth, names, twins</a:t>
            </a:r>
          </a:p>
          <a:p>
            <a:pPr lvl="1"/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LMIC experience in SA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7531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Ethical Concerns</a:t>
            </a:r>
          </a:p>
          <a:p>
            <a:pPr lvl="1"/>
            <a:r>
              <a:rPr lang="en-ZA" dirty="0" smtClean="0"/>
              <a:t>Protection of personal information perceived as more important if data used for research purposes (vs clinical)</a:t>
            </a:r>
          </a:p>
          <a:p>
            <a:pPr lvl="1"/>
            <a:r>
              <a:rPr lang="en-ZA" dirty="0" err="1" smtClean="0"/>
              <a:t>WCDoH</a:t>
            </a:r>
            <a:r>
              <a:rPr lang="en-ZA" dirty="0" smtClean="0"/>
              <a:t> trying to operationalise due diligence by setting up preapproved database procedures, anonymize data effectively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LMIC experience in SA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6137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types</a:t>
            </a:r>
          </a:p>
          <a:p>
            <a:pPr lvl="1"/>
            <a:r>
              <a:rPr lang="en-GB" dirty="0" smtClean="0"/>
              <a:t>Changing the conceptual framework</a:t>
            </a:r>
          </a:p>
          <a:p>
            <a:pPr lvl="1"/>
            <a:r>
              <a:rPr lang="en-GB" dirty="0" smtClean="0"/>
              <a:t>Practical guidelines and measures</a:t>
            </a:r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16222" y="65502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Recommendations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48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Much evidence of what works, but</a:t>
            </a:r>
          </a:p>
          <a:p>
            <a:pPr lvl="1"/>
            <a:r>
              <a:rPr lang="en-GB" dirty="0" smtClean="0"/>
              <a:t>in the wrong place</a:t>
            </a:r>
          </a:p>
          <a:p>
            <a:pPr lvl="1"/>
            <a:r>
              <a:rPr lang="en-GB" dirty="0" smtClean="0"/>
              <a:t>not used in decision-making</a:t>
            </a:r>
          </a:p>
          <a:p>
            <a:r>
              <a:rPr lang="en-GB" dirty="0" smtClean="0"/>
              <a:t>Many wheels being re-invented</a:t>
            </a:r>
          </a:p>
          <a:p>
            <a:pPr>
              <a:buFont typeface="Symbol"/>
              <a:buChar char="Þ"/>
            </a:pPr>
            <a:r>
              <a:rPr lang="en-GB" dirty="0" smtClean="0"/>
              <a:t>need for clear, strong, evidence-based guidance to address fear and ignorance</a:t>
            </a:r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Recommendations: changing the conceptual framework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16222" y="65502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Recommendations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25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Everything has been solved somewhere</a:t>
            </a:r>
          </a:p>
          <a:p>
            <a:r>
              <a:rPr lang="en-GB" dirty="0" smtClean="0"/>
              <a:t>Make sure this information is known</a:t>
            </a:r>
          </a:p>
          <a:p>
            <a:pPr lvl="1"/>
            <a:r>
              <a:rPr lang="en-GB" dirty="0" smtClean="0"/>
              <a:t>Technical information</a:t>
            </a:r>
          </a:p>
          <a:p>
            <a:pPr lvl="2"/>
            <a:r>
              <a:rPr lang="en-GB" dirty="0" smtClean="0"/>
              <a:t>managing access; collecting good ID data</a:t>
            </a:r>
          </a:p>
          <a:p>
            <a:pPr lvl="1"/>
            <a:r>
              <a:rPr lang="en-GB" dirty="0" smtClean="0"/>
              <a:t>Institutional tips</a:t>
            </a:r>
          </a:p>
          <a:p>
            <a:pPr lvl="2"/>
            <a:r>
              <a:rPr lang="en-GB" dirty="0" smtClean="0"/>
              <a:t>getting ethics/data depositors on your side</a:t>
            </a:r>
          </a:p>
          <a:p>
            <a:pPr lvl="2"/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Recommendations: practical guidance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16222" y="65502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Recommendations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25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Establish Research Data Infrastructure to support health data usage and linkages</a:t>
            </a:r>
          </a:p>
          <a:p>
            <a:pPr marL="514350" lvl="1" indent="0">
              <a:buNone/>
            </a:pPr>
            <a:r>
              <a:rPr lang="en-GB" dirty="0" smtClean="0"/>
              <a:t>e.g. DataFirst’s Secure Data </a:t>
            </a:r>
            <a:r>
              <a:rPr lang="en-GB" dirty="0" smtClean="0"/>
              <a:t>Service</a:t>
            </a:r>
            <a:endParaRPr lang="en-GB" dirty="0" smtClean="0"/>
          </a:p>
          <a:p>
            <a:r>
              <a:rPr lang="en-GB" dirty="0" smtClean="0"/>
              <a:t>Build quantitative skills</a:t>
            </a:r>
          </a:p>
          <a:p>
            <a:pPr marL="914400" lvl="2" indent="0">
              <a:buNone/>
            </a:pPr>
            <a:endParaRPr lang="en-GB" dirty="0" smtClean="0"/>
          </a:p>
          <a:p>
            <a:pPr marL="914400" lvl="2" indent="0"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Recommendations: practical guidance for LMICs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16222" y="65502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Recommendations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41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GB" dirty="0" smtClean="0"/>
              <a:t>Data management is a problem: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hortage of ‘data science’ skills</a:t>
            </a:r>
          </a:p>
          <a:p>
            <a:pPr lvl="1"/>
            <a:r>
              <a:rPr lang="en-GB" dirty="0"/>
              <a:t>n</a:t>
            </a:r>
            <a:r>
              <a:rPr lang="en-GB" dirty="0" smtClean="0"/>
              <a:t>eed to encourage data sharing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ata collection and research timetables don’t fit</a:t>
            </a:r>
          </a:p>
          <a:p>
            <a:pPr>
              <a:buFont typeface="Symbol"/>
              <a:buChar char="Þ"/>
            </a:pPr>
            <a:r>
              <a:rPr lang="en-GB" dirty="0" smtClean="0"/>
              <a:t>some funding tailored towards good data collection and curation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Recommendations: planning for and funding data collection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16222" y="65502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Recommendations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5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GB" sz="2000" dirty="0"/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GB" sz="2000" dirty="0"/>
          </a:p>
          <a:p>
            <a:pPr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/>
              <a:t>http://www.wellcome.ac.uk/About-us/Policy/Spotlight-issues/Data-sharing/Public-health-and-epidemiology/WTP056860.htm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50702"/>
            <a:ext cx="8229600" cy="850106"/>
          </a:xfrm>
        </p:spPr>
        <p:txBody>
          <a:bodyPr/>
          <a:lstStyle/>
          <a:p>
            <a:pPr algn="ctr"/>
            <a:r>
              <a:rPr lang="en-GB" dirty="0" smtClean="0"/>
              <a:t>Thank you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064870" y="6550223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Next steps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2MaySCPS conference_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lide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de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lide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22MaySCPS conference_2</Template>
  <TotalTime>2475</TotalTime>
  <Words>895</Words>
  <Application>Microsoft Office PowerPoint</Application>
  <PresentationFormat>On-screen Show (4:3)</PresentationFormat>
  <Paragraphs>197</Paragraphs>
  <Slides>30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22MaySCPS conference_2</vt:lpstr>
      <vt:lpstr>Office Theme</vt:lpstr>
      <vt:lpstr>Slide Option 1</vt:lpstr>
      <vt:lpstr>1_Slide Option 1</vt:lpstr>
      <vt:lpstr>2_Slide Option 1</vt:lpstr>
      <vt:lpstr> ENABLING DATA LINKAGE TO MAXIMISE THE VALUE OF PUBLIC HEALTH RESEARCH DATA </vt:lpstr>
      <vt:lpstr>Outline of presentation</vt:lpstr>
      <vt:lpstr>Aim: to investigate</vt:lpstr>
      <vt:lpstr>Objective</vt:lpstr>
      <vt:lpstr>Project team</vt:lpstr>
      <vt:lpstr>Methods</vt:lpstr>
      <vt:lpstr>Key findings</vt:lpstr>
      <vt:lpstr>Key findings</vt:lpstr>
      <vt:lpstr>Key findings</vt:lpstr>
      <vt:lpstr>Key findings</vt:lpstr>
      <vt:lpstr>Key findings</vt:lpstr>
      <vt:lpstr>Key findings</vt:lpstr>
      <vt:lpstr>Key findings</vt:lpstr>
      <vt:lpstr>Key findings</vt:lpstr>
      <vt:lpstr>Key findings</vt:lpstr>
      <vt:lpstr>The HIC experience</vt:lpstr>
      <vt:lpstr>The HIC experience</vt:lpstr>
      <vt:lpstr>The LMIC experience</vt:lpstr>
      <vt:lpstr>The LMIC experience</vt:lpstr>
      <vt:lpstr>The LMIC experience in SA</vt:lpstr>
      <vt:lpstr>The LMIC experience in SA</vt:lpstr>
      <vt:lpstr>The LMIC experience in SA</vt:lpstr>
      <vt:lpstr>The LMIC experience in SA</vt:lpstr>
      <vt:lpstr>The LMIC experience in SA</vt:lpstr>
      <vt:lpstr>Recommendations</vt:lpstr>
      <vt:lpstr>Recommendations: changing the conceptual framework</vt:lpstr>
      <vt:lpstr>Recommendations: practical guidance</vt:lpstr>
      <vt:lpstr>Recommendations: practical guidance for LMICs</vt:lpstr>
      <vt:lpstr>Recommendations: planning for and funding data collection</vt:lpstr>
      <vt:lpstr>Thank you  Questions?</vt:lpstr>
    </vt:vector>
  </TitlesOfParts>
  <Company>University of the West of England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Measurement of Apprentice Pay</dc:title>
  <dc:creator>Hilary Drew</dc:creator>
  <cp:lastModifiedBy>Felix</cp:lastModifiedBy>
  <cp:revision>121</cp:revision>
  <dcterms:created xsi:type="dcterms:W3CDTF">2014-04-11T07:40:57Z</dcterms:created>
  <dcterms:modified xsi:type="dcterms:W3CDTF">2015-04-08T15:35:24Z</dcterms:modified>
</cp:coreProperties>
</file>